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6"/>
  </p:notesMasterIdLst>
  <p:sldIdLst>
    <p:sldId id="256" r:id="rId2"/>
    <p:sldId id="258" r:id="rId3"/>
    <p:sldId id="257" r:id="rId4"/>
    <p:sldId id="295" r:id="rId5"/>
    <p:sldId id="261" r:id="rId6"/>
    <p:sldId id="262" r:id="rId7"/>
    <p:sldId id="263" r:id="rId8"/>
    <p:sldId id="298" r:id="rId9"/>
    <p:sldId id="299" r:id="rId10"/>
    <p:sldId id="266" r:id="rId11"/>
    <p:sldId id="296" r:id="rId12"/>
    <p:sldId id="268" r:id="rId13"/>
    <p:sldId id="269" r:id="rId14"/>
    <p:sldId id="270" r:id="rId15"/>
    <p:sldId id="271" r:id="rId16"/>
    <p:sldId id="272" r:id="rId17"/>
    <p:sldId id="297" r:id="rId18"/>
    <p:sldId id="275" r:id="rId19"/>
    <p:sldId id="294" r:id="rId20"/>
    <p:sldId id="279" r:id="rId21"/>
    <p:sldId id="27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Lst>
  <p:sldSz cx="12192000" cy="6858000"/>
  <p:notesSz cx="6858000" cy="9144000"/>
  <p:embeddedFontLst>
    <p:embeddedFont>
      <p:font typeface="Economica" panose="02000506040000020004" pitchFamily="2" charset="77"/>
      <p:regular r:id="rId37"/>
      <p:bold r:id="rId38"/>
      <p:italic r:id="rId39"/>
      <p:boldItalic r:id="rId40"/>
    </p:embeddedFont>
    <p:embeddedFont>
      <p:font typeface="Garamond" panose="02020404030301010803" pitchFamily="18" charset="0"/>
      <p:regular r:id="rId41"/>
      <p:bold r:id="rId42"/>
      <p:italic r:id="rId43"/>
      <p:boldItalic r:id="rId44"/>
    </p:embeddedFont>
    <p:embeddedFont>
      <p:font typeface="Instagram Sans" panose="020B0504040402040103" pitchFamily="34" charset="77"/>
      <p:regular r:id="rId45"/>
      <p:bold r:id="rId46"/>
    </p:embeddedFont>
    <p:embeddedFont>
      <p:font typeface="Quicksand" pitchFamily="2" charset="77"/>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WK0PERglkCGX4FviSn2MBJkCv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8014"/>
  </p:normalViewPr>
  <p:slideViewPr>
    <p:cSldViewPr snapToGrid="0">
      <p:cViewPr varScale="1">
        <p:scale>
          <a:sx n="107" d="100"/>
          <a:sy n="107" d="100"/>
        </p:scale>
        <p:origin x="11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D34697A7-81A1-52C6-9705-F42B1A5CB432}"/>
            </a:ext>
          </a:extLst>
        </p:cNvPr>
        <p:cNvGrpSpPr/>
        <p:nvPr/>
      </p:nvGrpSpPr>
      <p:grpSpPr>
        <a:xfrm>
          <a:off x="0" y="0"/>
          <a:ext cx="0" cy="0"/>
          <a:chOff x="0" y="0"/>
          <a:chExt cx="0" cy="0"/>
        </a:xfrm>
      </p:grpSpPr>
      <p:sp>
        <p:nvSpPr>
          <p:cNvPr id="193" name="Google Shape;193;p12:notes">
            <a:extLst>
              <a:ext uri="{FF2B5EF4-FFF2-40B4-BE49-F238E27FC236}">
                <a16:creationId xmlns:a16="http://schemas.microsoft.com/office/drawing/2014/main" id="{CF692D25-0D8E-DD18-6E58-924DE5AFA5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a:extLst>
              <a:ext uri="{FF2B5EF4-FFF2-40B4-BE49-F238E27FC236}">
                <a16:creationId xmlns:a16="http://schemas.microsoft.com/office/drawing/2014/main" id="{097D6767-2CDB-09DB-589F-CC3E2D0D61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92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ask </a:t>
            </a:r>
            <a:r>
              <a:rPr lang="en-US" dirty="0" err="1"/>
              <a:t>ChatGPT</a:t>
            </a:r>
            <a:r>
              <a:rPr lang="en-US" dirty="0"/>
              <a:t>!</a:t>
            </a:r>
            <a:endParaRPr dirty="0"/>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other ML approaches are shallow (they map inputs to outputs in a single layer / transformation, or few layers). Deep here refers to the fact that there is a layered approach to transformation. 4 or more layers, generally, by which transformations feed into other transformations, enabling flexible representation of mappings. </a:t>
            </a:r>
            <a:endParaRPr/>
          </a:p>
        </p:txBody>
      </p:sp>
      <p:sp>
        <p:nvSpPr>
          <p:cNvPr id="215" name="Google Shape;21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Vanishing gradient problem, </a:t>
            </a:r>
            <a:endParaRPr/>
          </a:p>
        </p:txBody>
      </p:sp>
      <p:sp>
        <p:nvSpPr>
          <p:cNvPr id="231" name="Google Shape;23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3889BFCA-01E7-2130-1EAD-C31B8220E7A6}"/>
            </a:ext>
          </a:extLst>
        </p:cNvPr>
        <p:cNvGrpSpPr/>
        <p:nvPr/>
      </p:nvGrpSpPr>
      <p:grpSpPr>
        <a:xfrm>
          <a:off x="0" y="0"/>
          <a:ext cx="0" cy="0"/>
          <a:chOff x="0" y="0"/>
          <a:chExt cx="0" cy="0"/>
        </a:xfrm>
      </p:grpSpPr>
      <p:sp>
        <p:nvSpPr>
          <p:cNvPr id="248" name="Google Shape;248;p20:notes">
            <a:extLst>
              <a:ext uri="{FF2B5EF4-FFF2-40B4-BE49-F238E27FC236}">
                <a16:creationId xmlns:a16="http://schemas.microsoft.com/office/drawing/2014/main" id="{225CA7C0-11D6-5962-8055-42FF742621C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a:extLst>
              <a:ext uri="{FF2B5EF4-FFF2-40B4-BE49-F238E27FC236}">
                <a16:creationId xmlns:a16="http://schemas.microsoft.com/office/drawing/2014/main" id="{4BDE3D5D-DE17-6336-9503-997CD594B5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990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292" name="Google Shape;29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learn the parameters? We need a way to quantify how well we are doing. This is what the loss function is for; it informs our optimization about how ”optimal” our current set of parameter values is. </a:t>
            </a:r>
            <a:endParaRPr/>
          </a:p>
        </p:txBody>
      </p:sp>
      <p:sp>
        <p:nvSpPr>
          <p:cNvPr id="300" name="Google Shape;30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308" name="Google Shape;30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GPUs were developed to handle parallel processing capabilities needed for high end video game graphics. Turns out those same designs were useful for training a neural net (parallel computation, through vectorization of code). Basically, training a deep net involves performing a shitload of matrix multiplications. It’s better if we can do those calculations in parallel rather than sequentially. GPUs (and now TPUs) enable a ton of parallelization, speeding up the calculations. </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70D0EF0-D631-D887-2101-B882C0CE6046}"/>
            </a:ext>
          </a:extLst>
        </p:cNvPr>
        <p:cNvGrpSpPr/>
        <p:nvPr/>
      </p:nvGrpSpPr>
      <p:grpSpPr>
        <a:xfrm>
          <a:off x="0" y="0"/>
          <a:ext cx="0" cy="0"/>
          <a:chOff x="0" y="0"/>
          <a:chExt cx="0" cy="0"/>
        </a:xfrm>
      </p:grpSpPr>
      <p:sp>
        <p:nvSpPr>
          <p:cNvPr id="123" name="Google Shape;123;p4:notes">
            <a:extLst>
              <a:ext uri="{FF2B5EF4-FFF2-40B4-BE49-F238E27FC236}">
                <a16:creationId xmlns:a16="http://schemas.microsoft.com/office/drawing/2014/main" id="{8DBB8B90-039E-81D3-966E-5740C238A3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a:extLst>
              <a:ext uri="{FF2B5EF4-FFF2-40B4-BE49-F238E27FC236}">
                <a16:creationId xmlns:a16="http://schemas.microsoft.com/office/drawing/2014/main" id="{C4380B7F-9533-272F-301E-B832ECDA9A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962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0"/>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1"/>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chemeClr val="dk1"/>
                </a:solidFill>
                <a:latin typeface="Economica"/>
                <a:ea typeface="Economica"/>
                <a:cs typeface="Economica"/>
                <a:sym typeface="Economica"/>
              </a:rPr>
              <a:t>© Gordon Burtch, 2026</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8"/>
          <p:cNvSpPr>
            <a:spLocks noGrp="1"/>
          </p:cNvSpPr>
          <p:nvPr>
            <p:ph type="pic" idx="2"/>
          </p:nvPr>
        </p:nvSpPr>
        <p:spPr>
          <a:xfrm>
            <a:off x="5183188" y="987425"/>
            <a:ext cx="6172200" cy="4873625"/>
          </a:xfrm>
          <a:prstGeom prst="rect">
            <a:avLst/>
          </a:prstGeom>
          <a:noFill/>
          <a:ln>
            <a:noFill/>
          </a:ln>
        </p:spPr>
      </p:sp>
      <p:sp>
        <p:nvSpPr>
          <p:cNvPr id="69" name="Google Shape;69;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deeplearningwithpython.io/"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dirty="0">
                  <a:solidFill>
                    <a:schemeClr val="dk1"/>
                  </a:solidFill>
                  <a:latin typeface="Economica"/>
                  <a:ea typeface="Economica"/>
                  <a:cs typeface="Economica"/>
                  <a:sym typeface="Economica"/>
                </a:rPr>
                <a:t>Modern AI</a:t>
              </a:r>
              <a:endParaRPr dirty="0"/>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4062662" y="3429000"/>
            <a:ext cx="406667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Economica"/>
                <a:ea typeface="Economica"/>
                <a:cs typeface="Economica"/>
                <a:sym typeface="Economica"/>
              </a:rPr>
              <a:t>Course Logistics and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1"/>
          <p:cNvSpPr txBox="1"/>
          <p:nvPr/>
        </p:nvSpPr>
        <p:spPr>
          <a:xfrm>
            <a:off x="2865521" y="374040"/>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Course Timeline</a:t>
            </a:r>
            <a:endParaRPr dirty="0"/>
          </a:p>
        </p:txBody>
      </p:sp>
      <p:pic>
        <p:nvPicPr>
          <p:cNvPr id="2" name="Picture 1">
            <a:extLst>
              <a:ext uri="{FF2B5EF4-FFF2-40B4-BE49-F238E27FC236}">
                <a16:creationId xmlns:a16="http://schemas.microsoft.com/office/drawing/2014/main" id="{61DEB186-FA7A-65A2-01B7-4F15B6AAE285}"/>
              </a:ext>
            </a:extLst>
          </p:cNvPr>
          <p:cNvPicPr>
            <a:picLocks noChangeAspect="1"/>
          </p:cNvPicPr>
          <p:nvPr/>
        </p:nvPicPr>
        <p:blipFill>
          <a:blip r:embed="rId3"/>
          <a:stretch>
            <a:fillRect/>
          </a:stretch>
        </p:blipFill>
        <p:spPr>
          <a:xfrm>
            <a:off x="951804" y="1474761"/>
            <a:ext cx="5144196" cy="4547534"/>
          </a:xfrm>
          <a:prstGeom prst="rect">
            <a:avLst/>
          </a:prstGeom>
        </p:spPr>
      </p:pic>
      <p:pic>
        <p:nvPicPr>
          <p:cNvPr id="4" name="Picture 3">
            <a:extLst>
              <a:ext uri="{FF2B5EF4-FFF2-40B4-BE49-F238E27FC236}">
                <a16:creationId xmlns:a16="http://schemas.microsoft.com/office/drawing/2014/main" id="{41B18EF6-68F9-DAB8-87F3-57E6016C060D}"/>
              </a:ext>
            </a:extLst>
          </p:cNvPr>
          <p:cNvPicPr>
            <a:picLocks noChangeAspect="1"/>
          </p:cNvPicPr>
          <p:nvPr/>
        </p:nvPicPr>
        <p:blipFill>
          <a:blip r:embed="rId4"/>
          <a:stretch>
            <a:fillRect/>
          </a:stretch>
        </p:blipFill>
        <p:spPr>
          <a:xfrm>
            <a:off x="6274875" y="1474761"/>
            <a:ext cx="5271899" cy="38453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DDAEBE1C-0D27-C272-B4EC-FCD805BEDD3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6A3167-90DC-7256-81B7-0EB6EAA09A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50584" y="571466"/>
            <a:ext cx="2198254" cy="2198254"/>
          </a:xfrm>
          <a:prstGeom prst="rect">
            <a:avLst/>
          </a:prstGeom>
        </p:spPr>
      </p:pic>
      <p:sp>
        <p:nvSpPr>
          <p:cNvPr id="4" name="Google Shape;198;p12">
            <a:extLst>
              <a:ext uri="{FF2B5EF4-FFF2-40B4-BE49-F238E27FC236}">
                <a16:creationId xmlns:a16="http://schemas.microsoft.com/office/drawing/2014/main" id="{1F6E2C05-05ED-E342-D15D-F6A9D6BC9772}"/>
              </a:ext>
            </a:extLst>
          </p:cNvPr>
          <p:cNvSpPr txBox="1"/>
          <p:nvPr/>
        </p:nvSpPr>
        <p:spPr>
          <a:xfrm>
            <a:off x="5981637" y="1155615"/>
            <a:ext cx="232009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sym typeface="Economica"/>
              </a:rPr>
              <a:t>Policy</a:t>
            </a:r>
            <a:endParaRPr dirty="0"/>
          </a:p>
        </p:txBody>
      </p:sp>
      <p:pic>
        <p:nvPicPr>
          <p:cNvPr id="2" name="Picture 1">
            <a:extLst>
              <a:ext uri="{FF2B5EF4-FFF2-40B4-BE49-F238E27FC236}">
                <a16:creationId xmlns:a16="http://schemas.microsoft.com/office/drawing/2014/main" id="{1B4E35BC-0179-FFF0-F71E-6E458040BDA4}"/>
              </a:ext>
            </a:extLst>
          </p:cNvPr>
          <p:cNvPicPr>
            <a:picLocks noChangeAspect="1"/>
          </p:cNvPicPr>
          <p:nvPr/>
        </p:nvPicPr>
        <p:blipFill>
          <a:blip r:embed="rId4"/>
          <a:stretch>
            <a:fillRect/>
          </a:stretch>
        </p:blipFill>
        <p:spPr>
          <a:xfrm>
            <a:off x="1438458" y="3124335"/>
            <a:ext cx="9086357" cy="2694574"/>
          </a:xfrm>
          <a:prstGeom prst="rect">
            <a:avLst/>
          </a:prstGeom>
        </p:spPr>
      </p:pic>
    </p:spTree>
    <p:extLst>
      <p:ext uri="{BB962C8B-B14F-4D97-AF65-F5344CB8AC3E}">
        <p14:creationId xmlns:p14="http://schemas.microsoft.com/office/powerpoint/2010/main" val="368228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Any Questions?</a:t>
            </a:r>
            <a:endParaRPr/>
          </a:p>
        </p:txBody>
      </p:sp>
      <p:sp>
        <p:nvSpPr>
          <p:cNvPr id="205" name="Google Shape;20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p:nvPr/>
        </p:nvSpPr>
        <p:spPr>
          <a:xfrm>
            <a:off x="3268393" y="1674674"/>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What is ‘Deep’ </a:t>
            </a:r>
            <a:br>
              <a:rPr lang="en-US" sz="5400" dirty="0">
                <a:solidFill>
                  <a:schemeClr val="dk1"/>
                </a:solidFill>
                <a:latin typeface="Economica"/>
                <a:ea typeface="Economica"/>
                <a:cs typeface="Economica"/>
                <a:sym typeface="Economica"/>
              </a:rPr>
            </a:br>
            <a:r>
              <a:rPr lang="en-US" sz="5400" dirty="0">
                <a:solidFill>
                  <a:schemeClr val="dk1"/>
                </a:solidFill>
                <a:latin typeface="Economica"/>
                <a:ea typeface="Economica"/>
                <a:cs typeface="Economica"/>
                <a:sym typeface="Economica"/>
              </a:rPr>
              <a:t>(vs. Shallow) Learning?</a:t>
            </a:r>
            <a:endParaRPr dirty="0"/>
          </a:p>
        </p:txBody>
      </p:sp>
      <p:sp>
        <p:nvSpPr>
          <p:cNvPr id="211" name="Google Shape;2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 name="TextBox 1">
            <a:extLst>
              <a:ext uri="{FF2B5EF4-FFF2-40B4-BE49-F238E27FC236}">
                <a16:creationId xmlns:a16="http://schemas.microsoft.com/office/drawing/2014/main" id="{6584A8B1-D46C-6518-584F-B3FA8C5284EE}"/>
              </a:ext>
            </a:extLst>
          </p:cNvPr>
          <p:cNvSpPr txBox="1"/>
          <p:nvPr/>
        </p:nvSpPr>
        <p:spPr>
          <a:xfrm>
            <a:off x="4865914" y="3570514"/>
            <a:ext cx="2971800" cy="307777"/>
          </a:xfrm>
          <a:prstGeom prst="rect">
            <a:avLst/>
          </a:prstGeom>
          <a:noFill/>
        </p:spPr>
        <p:txBody>
          <a:bodyPr wrap="square" rtlCol="0">
            <a:spAutoFit/>
          </a:bodyPr>
          <a:lstStyle/>
          <a:p>
            <a:pPr algn="ctr"/>
            <a:r>
              <a:rPr lang="en-US" dirty="0">
                <a:hlinkClick r:id="rId3"/>
              </a:rPr>
              <a:t>https://chat.openai.com/chat</a:t>
            </a:r>
            <a:r>
              <a:rPr lang="en-US" dirty="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18" name="Google Shape;218;p15" descr="What I learned in the 4-week Deep Learning course on Coursera | by Lico  Takahashi | Becoming Human: Artificial Intelligence Magazine"/>
          <p:cNvPicPr preferRelativeResize="0"/>
          <p:nvPr/>
        </p:nvPicPr>
        <p:blipFill rotWithShape="1">
          <a:blip r:embed="rId3">
            <a:alphaModFix/>
          </a:blip>
          <a:srcRect/>
          <a:stretch/>
        </p:blipFill>
        <p:spPr>
          <a:xfrm>
            <a:off x="1270565" y="1524739"/>
            <a:ext cx="9650869" cy="4660508"/>
          </a:xfrm>
          <a:prstGeom prst="rect">
            <a:avLst/>
          </a:prstGeom>
          <a:noFill/>
          <a:ln>
            <a:noFill/>
          </a:ln>
        </p:spPr>
      </p:pic>
      <p:sp>
        <p:nvSpPr>
          <p:cNvPr id="219" name="Google Shape;219;p15"/>
          <p:cNvSpPr txBox="1"/>
          <p:nvPr/>
        </p:nvSpPr>
        <p:spPr>
          <a:xfrm>
            <a:off x="3268392" y="211088"/>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What is ‘Deep’ Learning?</a:t>
            </a:r>
            <a:endParaRPr sz="5400">
              <a:solidFill>
                <a:schemeClr val="dk1"/>
              </a:solidFill>
              <a:latin typeface="Economica"/>
              <a:ea typeface="Economica"/>
              <a:cs typeface="Economica"/>
              <a:sym typeface="Economic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25" name="Google Shape;225;p16"/>
          <p:cNvPicPr preferRelativeResize="0"/>
          <p:nvPr/>
        </p:nvPicPr>
        <p:blipFill rotWithShape="1">
          <a:blip r:embed="rId3">
            <a:alphaModFix/>
          </a:blip>
          <a:srcRect/>
          <a:stretch/>
        </p:blipFill>
        <p:spPr>
          <a:xfrm>
            <a:off x="717550" y="1646734"/>
            <a:ext cx="5378450" cy="4192820"/>
          </a:xfrm>
          <a:prstGeom prst="rect">
            <a:avLst/>
          </a:prstGeom>
          <a:noFill/>
          <a:ln>
            <a:noFill/>
          </a:ln>
          <a:effectLst>
            <a:outerShdw blurRad="292100" dist="139700" dir="2700000" algn="tl" rotWithShape="0">
              <a:srgbClr val="333333">
                <a:alpha val="64705"/>
              </a:srgbClr>
            </a:outerShdw>
          </a:effectLst>
        </p:spPr>
      </p:pic>
      <p:sp>
        <p:nvSpPr>
          <p:cNvPr id="226" name="Google Shape;226;p16"/>
          <p:cNvSpPr txBox="1"/>
          <p:nvPr/>
        </p:nvSpPr>
        <p:spPr>
          <a:xfrm>
            <a:off x="2827996" y="206608"/>
            <a:ext cx="653600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Where Deep Learning Started</a:t>
            </a:r>
            <a:endParaRPr/>
          </a:p>
        </p:txBody>
      </p:sp>
      <p:pic>
        <p:nvPicPr>
          <p:cNvPr id="227" name="Google Shape;227;p16"/>
          <p:cNvPicPr preferRelativeResize="0"/>
          <p:nvPr/>
        </p:nvPicPr>
        <p:blipFill rotWithShape="1">
          <a:blip r:embed="rId4">
            <a:alphaModFix/>
          </a:blip>
          <a:srcRect/>
          <a:stretch/>
        </p:blipFill>
        <p:spPr>
          <a:xfrm>
            <a:off x="6855153" y="1521438"/>
            <a:ext cx="4619297" cy="44434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32"/>
        <p:cNvGrpSpPr/>
        <p:nvPr/>
      </p:nvGrpSpPr>
      <p:grpSpPr>
        <a:xfrm>
          <a:off x="0" y="0"/>
          <a:ext cx="0" cy="0"/>
          <a:chOff x="0" y="0"/>
          <a:chExt cx="0" cy="0"/>
        </a:xfrm>
      </p:grpSpPr>
      <p:sp>
        <p:nvSpPr>
          <p:cNvPr id="233" name="Google Shape;23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34" name="Google Shape;234;p17"/>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 Then It Shuffled Along for Decades…</a:t>
            </a:r>
            <a:endParaRPr dirty="0"/>
          </a:p>
        </p:txBody>
      </p:sp>
      <p:pic>
        <p:nvPicPr>
          <p:cNvPr id="235" name="Google Shape;235;p17"/>
          <p:cNvPicPr preferRelativeResize="0"/>
          <p:nvPr/>
        </p:nvPicPr>
        <p:blipFill rotWithShape="1">
          <a:blip r:embed="rId3">
            <a:alphaModFix/>
          </a:blip>
          <a:srcRect/>
          <a:stretch/>
        </p:blipFill>
        <p:spPr>
          <a:xfrm>
            <a:off x="2406650" y="1828800"/>
            <a:ext cx="7378700" cy="3548700"/>
          </a:xfrm>
          <a:prstGeom prst="rect">
            <a:avLst/>
          </a:prstGeom>
          <a:noFill/>
          <a:ln>
            <a:noFill/>
          </a:ln>
        </p:spPr>
      </p:pic>
      <p:sp>
        <p:nvSpPr>
          <p:cNvPr id="236" name="Google Shape;236;p17"/>
          <p:cNvSpPr txBox="1"/>
          <p:nvPr/>
        </p:nvSpPr>
        <p:spPr>
          <a:xfrm>
            <a:off x="1416050" y="5615582"/>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Now…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a:extLst>
            <a:ext uri="{FF2B5EF4-FFF2-40B4-BE49-F238E27FC236}">
              <a16:creationId xmlns:a16="http://schemas.microsoft.com/office/drawing/2014/main" id="{419FFECD-A8F1-D2E6-9DA6-49414837235F}"/>
            </a:ext>
          </a:extLst>
        </p:cNvPr>
        <p:cNvGrpSpPr/>
        <p:nvPr/>
      </p:nvGrpSpPr>
      <p:grpSpPr>
        <a:xfrm>
          <a:off x="0" y="0"/>
          <a:ext cx="0" cy="0"/>
          <a:chOff x="0" y="0"/>
          <a:chExt cx="0" cy="0"/>
        </a:xfrm>
      </p:grpSpPr>
      <p:sp>
        <p:nvSpPr>
          <p:cNvPr id="251" name="Google Shape;251;p20">
            <a:extLst>
              <a:ext uri="{FF2B5EF4-FFF2-40B4-BE49-F238E27FC236}">
                <a16:creationId xmlns:a16="http://schemas.microsoft.com/office/drawing/2014/main" id="{CFA42B5C-7CD2-1E1B-0E91-77B42697161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5" name="Picture 4">
            <a:extLst>
              <a:ext uri="{FF2B5EF4-FFF2-40B4-BE49-F238E27FC236}">
                <a16:creationId xmlns:a16="http://schemas.microsoft.com/office/drawing/2014/main" id="{4613A89B-D0D5-0B36-7315-5FF3F1D6D57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5531" y="0"/>
            <a:ext cx="12036469" cy="6858000"/>
          </a:xfrm>
          <a:prstGeom prst="rect">
            <a:avLst/>
          </a:prstGeom>
        </p:spPr>
      </p:pic>
    </p:spTree>
    <p:extLst>
      <p:ext uri="{BB962C8B-B14F-4D97-AF65-F5344CB8AC3E}">
        <p14:creationId xmlns:p14="http://schemas.microsoft.com/office/powerpoint/2010/main" val="2944611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6" name="Picture 5">
            <a:extLst>
              <a:ext uri="{FF2B5EF4-FFF2-40B4-BE49-F238E27FC236}">
                <a16:creationId xmlns:a16="http://schemas.microsoft.com/office/drawing/2014/main" id="{A81F47DC-06F0-C7F5-1678-F3C10C83681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9B4FCE-E894-146B-C5B5-72F6CE97B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9" name="06-HOME-hero_nyz3a8.mp4">
            <a:hlinkClick r:id="" action="ppaction://media"/>
            <a:extLst>
              <a:ext uri="{FF2B5EF4-FFF2-40B4-BE49-F238E27FC236}">
                <a16:creationId xmlns:a16="http://schemas.microsoft.com/office/drawing/2014/main" id="{338E8D9C-8E4E-69B3-1ADF-0F0099FC87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564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3" name="Google Shape;102;p2">
            <a:extLst>
              <a:ext uri="{FF2B5EF4-FFF2-40B4-BE49-F238E27FC236}">
                <a16:creationId xmlns:a16="http://schemas.microsoft.com/office/drawing/2014/main" id="{477E0658-9159-99E7-BC90-6E4007C20E0B}"/>
              </a:ext>
            </a:extLst>
          </p:cNvPr>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chemeClr val="dk1"/>
                </a:solidFill>
                <a:latin typeface="Economica"/>
                <a:ea typeface="Economica"/>
                <a:cs typeface="Economica"/>
                <a:sym typeface="Economica"/>
              </a:rPr>
              <a:t>My Background</a:t>
            </a:r>
            <a:endParaRPr dirty="0"/>
          </a:p>
        </p:txBody>
      </p:sp>
      <p:grpSp>
        <p:nvGrpSpPr>
          <p:cNvPr id="15" name="Group 14">
            <a:extLst>
              <a:ext uri="{FF2B5EF4-FFF2-40B4-BE49-F238E27FC236}">
                <a16:creationId xmlns:a16="http://schemas.microsoft.com/office/drawing/2014/main" id="{59184253-13CC-F4B8-1425-69754CEA4D4E}"/>
              </a:ext>
            </a:extLst>
          </p:cNvPr>
          <p:cNvGrpSpPr/>
          <p:nvPr/>
        </p:nvGrpSpPr>
        <p:grpSpPr>
          <a:xfrm>
            <a:off x="916558" y="2348780"/>
            <a:ext cx="10358881" cy="2898441"/>
            <a:chOff x="686759" y="2175240"/>
            <a:chExt cx="10358881" cy="2898441"/>
          </a:xfrm>
        </p:grpSpPr>
        <p:pic>
          <p:nvPicPr>
            <p:cNvPr id="120" name="Google Shape;120;p3" descr="Accenture | Save the Children"/>
            <p:cNvPicPr preferRelativeResize="0"/>
            <p:nvPr/>
          </p:nvPicPr>
          <p:blipFill rotWithShape="1">
            <a:blip r:embed="rId3">
              <a:alphaModFix/>
            </a:blip>
            <a:srcRect/>
            <a:stretch/>
          </p:blipFill>
          <p:spPr>
            <a:xfrm>
              <a:off x="2287770" y="3107694"/>
              <a:ext cx="1718072" cy="832344"/>
            </a:xfrm>
            <a:prstGeom prst="rect">
              <a:avLst/>
            </a:prstGeom>
            <a:noFill/>
            <a:ln>
              <a:noFill/>
            </a:ln>
          </p:spPr>
        </p:pic>
        <p:pic>
          <p:nvPicPr>
            <p:cNvPr id="121" name="Google Shape;121;p3" descr="Toronto&amp;#39;s New Flag. You&amp;#39;re probably thinking “what… | by Matt Hryhorsky |  By Filament | Medium"/>
            <p:cNvPicPr preferRelativeResize="0"/>
            <p:nvPr/>
          </p:nvPicPr>
          <p:blipFill rotWithShape="1">
            <a:blip r:embed="rId4">
              <a:alphaModFix/>
            </a:blip>
            <a:srcRect/>
            <a:stretch/>
          </p:blipFill>
          <p:spPr>
            <a:xfrm>
              <a:off x="686759" y="3009859"/>
              <a:ext cx="1440482" cy="696122"/>
            </a:xfrm>
            <a:prstGeom prst="rect">
              <a:avLst/>
            </a:prstGeom>
            <a:noFill/>
            <a:ln>
              <a:noFill/>
            </a:ln>
            <a:effectLst>
              <a:outerShdw blurRad="292100" dist="139700" dir="2700000" algn="tl" rotWithShape="0">
                <a:srgbClr val="333333">
                  <a:alpha val="64705"/>
                </a:srgbClr>
              </a:outerShdw>
            </a:effectLst>
          </p:spPr>
        </p:pic>
        <p:pic>
          <p:nvPicPr>
            <p:cNvPr id="1026" name="Picture 2" descr="McMaster University – Crown Education">
              <a:extLst>
                <a:ext uri="{FF2B5EF4-FFF2-40B4-BE49-F238E27FC236}">
                  <a16:creationId xmlns:a16="http://schemas.microsoft.com/office/drawing/2014/main" id="{383ADBBD-DDC0-9E78-8D62-82762BB6D26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a:fillRect/>
            </a:stretch>
          </p:blipFill>
          <p:spPr bwMode="auto">
            <a:xfrm>
              <a:off x="1706323" y="2175240"/>
              <a:ext cx="1440483" cy="8230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mple University - Wikipedia">
              <a:extLst>
                <a:ext uri="{FF2B5EF4-FFF2-40B4-BE49-F238E27FC236}">
                  <a16:creationId xmlns:a16="http://schemas.microsoft.com/office/drawing/2014/main" id="{9D0C6115-4601-82D5-6D5E-376DE9B905D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520138" y="3045349"/>
              <a:ext cx="760186" cy="8696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y Of Minnesota Logo PNG Vector (SVG) Free Download">
              <a:extLst>
                <a:ext uri="{FF2B5EF4-FFF2-40B4-BE49-F238E27FC236}">
                  <a16:creationId xmlns:a16="http://schemas.microsoft.com/office/drawing/2014/main" id="{6E156096-CCF0-C56F-9E30-8E965F91B53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89601" y="2654698"/>
              <a:ext cx="1639784" cy="16397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ston University Terriers Logo and symbol, meaning, history, PNG, brand">
              <a:extLst>
                <a:ext uri="{FF2B5EF4-FFF2-40B4-BE49-F238E27FC236}">
                  <a16:creationId xmlns:a16="http://schemas.microsoft.com/office/drawing/2014/main" id="{7D72FA31-FA65-E912-FB0E-ABB3CF2CDFB0}"/>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281266" y="2432949"/>
              <a:ext cx="1643537" cy="9249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 Microsoft Wiki | Fandom">
              <a:extLst>
                <a:ext uri="{FF2B5EF4-FFF2-40B4-BE49-F238E27FC236}">
                  <a16:creationId xmlns:a16="http://schemas.microsoft.com/office/drawing/2014/main" id="{AF3E3FDA-FB67-618F-75E3-E4B8AD3CDAFE}"/>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982658" y="2586746"/>
              <a:ext cx="1067049" cy="276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4443BBD0-40B8-A4FD-46D3-16B49A52BD4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160431" y="4013251"/>
              <a:ext cx="1885209" cy="10604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1E59D02-481F-5A8A-2F05-94718C273A0C}"/>
                </a:ext>
              </a:extLst>
            </p:cNvPr>
            <p:cNvCxnSpPr>
              <a:cxnSpLocks/>
              <a:stCxn id="120" idx="3"/>
            </p:cNvCxnSpPr>
            <p:nvPr/>
          </p:nvCxnSpPr>
          <p:spPr>
            <a:xfrm>
              <a:off x="4005842"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5DFC68-2BD6-1955-460A-3B2A9969645D}"/>
                </a:ext>
              </a:extLst>
            </p:cNvPr>
            <p:cNvCxnSpPr>
              <a:cxnSpLocks/>
            </p:cNvCxnSpPr>
            <p:nvPr/>
          </p:nvCxnSpPr>
          <p:spPr>
            <a:xfrm>
              <a:off x="5488279" y="3523866"/>
              <a:ext cx="3761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688618-32BF-850B-08DB-6C6F15FCE814}"/>
                </a:ext>
              </a:extLst>
            </p:cNvPr>
            <p:cNvCxnSpPr>
              <a:cxnSpLocks/>
            </p:cNvCxnSpPr>
            <p:nvPr/>
          </p:nvCxnSpPr>
          <p:spPr>
            <a:xfrm flipV="1">
              <a:off x="7694835" y="3045349"/>
              <a:ext cx="1465596" cy="478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DA5242-0F75-6DD8-E0A9-47D331543626}"/>
                </a:ext>
              </a:extLst>
            </p:cNvPr>
            <p:cNvCxnSpPr>
              <a:cxnSpLocks/>
            </p:cNvCxnSpPr>
            <p:nvPr/>
          </p:nvCxnSpPr>
          <p:spPr>
            <a:xfrm>
              <a:off x="7694835" y="3705981"/>
              <a:ext cx="1354162" cy="758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9A0096EA-46EF-7374-2672-D3563198E09E}"/>
              </a:ext>
            </a:extLst>
          </p:cNvPr>
          <p:cNvSpPr txBox="1"/>
          <p:nvPr/>
        </p:nvSpPr>
        <p:spPr>
          <a:xfrm>
            <a:off x="1565991"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Pre-2010</a:t>
            </a:r>
            <a:endParaRPr lang="en-US" u="sng" dirty="0"/>
          </a:p>
        </p:txBody>
      </p:sp>
      <p:sp>
        <p:nvSpPr>
          <p:cNvPr id="18" name="TextBox 17">
            <a:extLst>
              <a:ext uri="{FF2B5EF4-FFF2-40B4-BE49-F238E27FC236}">
                <a16:creationId xmlns:a16="http://schemas.microsoft.com/office/drawing/2014/main" id="{75713FF5-3AFD-3A54-6409-FDE116B1F62A}"/>
              </a:ext>
            </a:extLst>
          </p:cNvPr>
          <p:cNvSpPr txBox="1"/>
          <p:nvPr/>
        </p:nvSpPr>
        <p:spPr>
          <a:xfrm>
            <a:off x="4152073" y="425767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2010-2013</a:t>
            </a:r>
            <a:endParaRPr lang="en-US" u="sng" dirty="0"/>
          </a:p>
        </p:txBody>
      </p:sp>
      <p:sp>
        <p:nvSpPr>
          <p:cNvPr id="19" name="TextBox 18">
            <a:extLst>
              <a:ext uri="{FF2B5EF4-FFF2-40B4-BE49-F238E27FC236}">
                <a16:creationId xmlns:a16="http://schemas.microsoft.com/office/drawing/2014/main" id="{97DD6FFA-BD02-426C-9911-25BB28446250}"/>
              </a:ext>
            </a:extLst>
          </p:cNvPr>
          <p:cNvSpPr txBox="1"/>
          <p:nvPr/>
        </p:nvSpPr>
        <p:spPr>
          <a:xfrm>
            <a:off x="6094231" y="4251302"/>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2013-2021</a:t>
            </a:r>
            <a:endParaRPr lang="en-US" u="sng" dirty="0"/>
          </a:p>
        </p:txBody>
      </p:sp>
      <p:sp>
        <p:nvSpPr>
          <p:cNvPr id="20" name="TextBox 19">
            <a:extLst>
              <a:ext uri="{FF2B5EF4-FFF2-40B4-BE49-F238E27FC236}">
                <a16:creationId xmlns:a16="http://schemas.microsoft.com/office/drawing/2014/main" id="{F8AC5687-8BE4-FA99-C597-DBBE65245183}"/>
              </a:ext>
            </a:extLst>
          </p:cNvPr>
          <p:cNvSpPr txBox="1"/>
          <p:nvPr/>
        </p:nvSpPr>
        <p:spPr>
          <a:xfrm>
            <a:off x="9278796" y="5210061"/>
            <a:ext cx="2001877" cy="307777"/>
          </a:xfrm>
          <a:prstGeom prst="rect">
            <a:avLst/>
          </a:prstGeom>
          <a:noFill/>
        </p:spPr>
        <p:txBody>
          <a:bodyPr wrap="square">
            <a:spAutoFit/>
          </a:bodyPr>
          <a:lstStyle/>
          <a:p>
            <a:pPr algn="ctr"/>
            <a:r>
              <a:rPr lang="en-US" b="1" u="sng" dirty="0">
                <a:solidFill>
                  <a:schemeClr val="dk1"/>
                </a:solidFill>
                <a:latin typeface="Instagram Sans" panose="020B0504040402040103" pitchFamily="34" charset="77"/>
                <a:sym typeface="Quicksand"/>
              </a:rPr>
              <a:t>2021-Today</a:t>
            </a:r>
            <a:endParaRPr lang="en-US" u="sng"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3" name="Picture 2">
            <a:extLst>
              <a:ext uri="{FF2B5EF4-FFF2-40B4-BE49-F238E27FC236}">
                <a16:creationId xmlns:a16="http://schemas.microsoft.com/office/drawing/2014/main" id="{AEA71E0E-93DC-3FC4-DC3C-5E06ADAC21D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8418" y="1783340"/>
            <a:ext cx="5851236" cy="3291320"/>
          </a:xfrm>
          <a:prstGeom prst="rect">
            <a:avLst/>
          </a:prstGeom>
          <a:ln>
            <a:noFill/>
          </a:ln>
          <a:effectLst>
            <a:outerShdw blurRad="292100" dist="139700" dir="2700000" algn="tl" rotWithShape="0">
              <a:srgbClr val="333333">
                <a:alpha val="65000"/>
              </a:srgbClr>
            </a:outerShdw>
          </a:effectLst>
        </p:spPr>
      </p:pic>
      <p:sp>
        <p:nvSpPr>
          <p:cNvPr id="4" name="Google Shape;234;p17">
            <a:extLst>
              <a:ext uri="{FF2B5EF4-FFF2-40B4-BE49-F238E27FC236}">
                <a16:creationId xmlns:a16="http://schemas.microsoft.com/office/drawing/2014/main" id="{AF0E48CA-CD4D-3772-5C52-05C4B0674711}"/>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These Technologies Bring New Problems</a:t>
            </a:r>
            <a:endParaRPr dirty="0"/>
          </a:p>
        </p:txBody>
      </p:sp>
      <p:pic>
        <p:nvPicPr>
          <p:cNvPr id="5" name="Picture 4">
            <a:extLst>
              <a:ext uri="{FF2B5EF4-FFF2-40B4-BE49-F238E27FC236}">
                <a16:creationId xmlns:a16="http://schemas.microsoft.com/office/drawing/2014/main" id="{77D363AE-2AA5-4E78-A827-7A3DAE297E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0715" y="1449004"/>
            <a:ext cx="5722867" cy="32913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8F1ED52-BCC4-D265-B17A-4D83FBFFF0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5464" y="3650602"/>
            <a:ext cx="5611290" cy="297548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228" y="2240174"/>
            <a:ext cx="5614749" cy="3017408"/>
          </a:xfrm>
          <a:prstGeom prst="rect">
            <a:avLst/>
          </a:prstGeom>
          <a:noFill/>
          <a:ln>
            <a:noFill/>
          </a:ln>
          <a:effectLst>
            <a:outerShdw blurRad="292100" dist="139700" dir="2700000" algn="tl" rotWithShape="0">
              <a:srgbClr val="333333">
                <a:alpha val="64705"/>
              </a:srgbClr>
            </a:outerShdw>
          </a:effectLst>
        </p:spPr>
      </p:pic>
      <p:sp>
        <p:nvSpPr>
          <p:cNvPr id="2" name="Google Shape;234;p17">
            <a:extLst>
              <a:ext uri="{FF2B5EF4-FFF2-40B4-BE49-F238E27FC236}">
                <a16:creationId xmlns:a16="http://schemas.microsoft.com/office/drawing/2014/main" id="{AAC9EBAA-7616-9C2C-422F-728E1E0EBC44}"/>
              </a:ext>
            </a:extLst>
          </p:cNvPr>
          <p:cNvSpPr txBox="1"/>
          <p:nvPr/>
        </p:nvSpPr>
        <p:spPr>
          <a:xfrm>
            <a:off x="1416050" y="400645"/>
            <a:ext cx="93599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Business Process / Model Still Matters</a:t>
            </a:r>
            <a:endParaRPr dirty="0"/>
          </a:p>
        </p:txBody>
      </p:sp>
      <p:pic>
        <p:nvPicPr>
          <p:cNvPr id="3" name="Picture 2">
            <a:extLst>
              <a:ext uri="{FF2B5EF4-FFF2-40B4-BE49-F238E27FC236}">
                <a16:creationId xmlns:a16="http://schemas.microsoft.com/office/drawing/2014/main" id="{5C0EC94B-FE3F-5F4A-7583-EB9D1E7640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7862" y="1669280"/>
            <a:ext cx="5301534" cy="471604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p:nvPr/>
        </p:nvSpPr>
        <p:spPr>
          <a:xfrm>
            <a:off x="3151935" y="2522567"/>
            <a:ext cx="5655214"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How It Works, Conceptually</a:t>
            </a:r>
            <a:endParaRPr/>
          </a:p>
        </p:txBody>
      </p:sp>
      <p:sp>
        <p:nvSpPr>
          <p:cNvPr id="279" name="Google Shape;2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86" name="Google Shape;286;p2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87" name="Google Shape;287;p26"/>
          <p:cNvPicPr preferRelativeResize="0"/>
          <p:nvPr/>
        </p:nvPicPr>
        <p:blipFill rotWithShape="1">
          <a:blip r:embed="rId3">
            <a:alphaModFix/>
          </a:blip>
          <a:srcRect/>
          <a:stretch/>
        </p:blipFill>
        <p:spPr>
          <a:xfrm>
            <a:off x="639012" y="2649073"/>
            <a:ext cx="5356226" cy="2672227"/>
          </a:xfrm>
          <a:prstGeom prst="rect">
            <a:avLst/>
          </a:prstGeom>
          <a:noFill/>
          <a:ln>
            <a:noFill/>
          </a:ln>
        </p:spPr>
      </p:pic>
      <p:pic>
        <p:nvPicPr>
          <p:cNvPr id="288" name="Google Shape;288;p26" descr="The structure of a simple Multi-Layer Feedfoward Neural Network | Download  Scientific Diagra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722242" y="2212974"/>
            <a:ext cx="4979867" cy="36120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5FA"/>
        </a:solidFill>
        <a:effectLst/>
      </p:bgPr>
    </p:bg>
    <p:spTree>
      <p:nvGrpSpPr>
        <p:cNvPr id="1" name="Shape 293"/>
        <p:cNvGrpSpPr/>
        <p:nvPr/>
      </p:nvGrpSpPr>
      <p:grpSpPr>
        <a:xfrm>
          <a:off x="0" y="0"/>
          <a:ext cx="0" cy="0"/>
          <a:chOff x="0" y="0"/>
          <a:chExt cx="0" cy="0"/>
        </a:xfrm>
      </p:grpSpPr>
      <p:sp>
        <p:nvSpPr>
          <p:cNvPr id="294" name="Google Shape;2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95" name="Google Shape;295;p2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Model Parameters</a:t>
            </a:r>
            <a:endParaRPr/>
          </a:p>
        </p:txBody>
      </p:sp>
      <p:pic>
        <p:nvPicPr>
          <p:cNvPr id="296" name="Google Shape;296;p27" descr="The Essential Guide to Neural Network Architectures"/>
          <p:cNvPicPr preferRelativeResize="0"/>
          <p:nvPr/>
        </p:nvPicPr>
        <p:blipFill rotWithShape="1">
          <a:blip r:embed="rId3" cstate="screen">
            <a:alphaModFix/>
            <a:extLst>
              <a:ext uri="{28A0092B-C50C-407E-A947-70E740481C1C}">
                <a14:useLocalDpi xmlns:a14="http://schemas.microsoft.com/office/drawing/2010/main"/>
              </a:ext>
            </a:extLst>
          </a:blip>
          <a:srcRect b="13293"/>
          <a:stretch/>
        </p:blipFill>
        <p:spPr>
          <a:xfrm>
            <a:off x="2790825" y="2060832"/>
            <a:ext cx="6610350" cy="38827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03" name="Google Shape;303;p28"/>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 (Error)</a:t>
            </a:r>
            <a:endParaRPr/>
          </a:p>
        </p:txBody>
      </p:sp>
      <p:pic>
        <p:nvPicPr>
          <p:cNvPr id="304" name="Google Shape;304;p28"/>
          <p:cNvPicPr preferRelativeResize="0"/>
          <p:nvPr/>
        </p:nvPicPr>
        <p:blipFill rotWithShape="1">
          <a:blip r:embed="rId3">
            <a:alphaModFix/>
          </a:blip>
          <a:srcRect/>
          <a:stretch/>
        </p:blipFill>
        <p:spPr>
          <a:xfrm>
            <a:off x="3409947" y="1778000"/>
            <a:ext cx="5372100" cy="441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11" name="Google Shape;311;p29"/>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Optimization</a:t>
            </a:r>
            <a:endParaRPr/>
          </a:p>
        </p:txBody>
      </p:sp>
      <p:pic>
        <p:nvPicPr>
          <p:cNvPr id="312" name="Google Shape;312;p29"/>
          <p:cNvPicPr preferRelativeResize="0"/>
          <p:nvPr/>
        </p:nvPicPr>
        <p:blipFill rotWithShape="1">
          <a:blip r:embed="rId3">
            <a:alphaModFix/>
          </a:blip>
          <a:srcRect/>
          <a:stretch/>
        </p:blipFill>
        <p:spPr>
          <a:xfrm>
            <a:off x="3200397" y="1720850"/>
            <a:ext cx="5791200" cy="4419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18" name="Google Shape;318;p30"/>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
        <p:nvSpPr>
          <p:cNvPr id="319" name="Google Shape;319;p30"/>
          <p:cNvSpPr txBox="1"/>
          <p:nvPr/>
        </p:nvSpPr>
        <p:spPr>
          <a:xfrm>
            <a:off x="787400" y="1786055"/>
            <a:ext cx="998220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COMPLEX RELATIONSHIPS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Complex, non-linear, interactive relationships and mappings; common use cases involve unstructured (high dimensional) data. Deep learning techniques remove the need for feature engineering, a daunting task. </a:t>
            </a:r>
            <a:endParaRPr/>
          </a:p>
        </p:txBody>
      </p:sp>
      <p:pic>
        <p:nvPicPr>
          <p:cNvPr id="320" name="Google Shape;320;p30" descr="Feature Extraction Pipeline in Deep Learning Convolutional Neural... |  Download Scientific Diagram"/>
          <p:cNvPicPr preferRelativeResize="0"/>
          <p:nvPr/>
        </p:nvPicPr>
        <p:blipFill rotWithShape="1">
          <a:blip r:embed="rId3">
            <a:alphaModFix/>
          </a:blip>
          <a:srcRect/>
          <a:stretch/>
        </p:blipFill>
        <p:spPr>
          <a:xfrm>
            <a:off x="698499" y="3356401"/>
            <a:ext cx="10795000" cy="226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26" name="Google Shape;326;p31"/>
          <p:cNvSpPr txBox="1"/>
          <p:nvPr/>
        </p:nvSpPr>
        <p:spPr>
          <a:xfrm>
            <a:off x="723900" y="1570612"/>
            <a:ext cx="78867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LOTS OF DATA ON HAND</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To be able to learn those complex mappings, typically requires many, many, many training examples.</a:t>
            </a:r>
            <a:endParaRPr/>
          </a:p>
        </p:txBody>
      </p:sp>
      <p:pic>
        <p:nvPicPr>
          <p:cNvPr id="327" name="Google Shape;327;p31" descr="Codes of Interest | Deep Learning Made Fun: How deep should it be to be  called Deep Learning?"/>
          <p:cNvPicPr preferRelativeResize="0"/>
          <p:nvPr/>
        </p:nvPicPr>
        <p:blipFill rotWithShape="1">
          <a:blip r:embed="rId3">
            <a:alphaModFix/>
          </a:blip>
          <a:srcRect/>
          <a:stretch/>
        </p:blipFill>
        <p:spPr>
          <a:xfrm>
            <a:off x="3764491" y="2686507"/>
            <a:ext cx="4663015" cy="3852405"/>
          </a:xfrm>
          <a:prstGeom prst="rect">
            <a:avLst/>
          </a:prstGeom>
          <a:noFill/>
          <a:ln>
            <a:noFill/>
          </a:ln>
        </p:spPr>
      </p:pic>
      <p:sp>
        <p:nvSpPr>
          <p:cNvPr id="328" name="Google Shape;328;p31"/>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34" name="Google Shape;334;p32"/>
          <p:cNvSpPr txBox="1"/>
          <p:nvPr/>
        </p:nvSpPr>
        <p:spPr>
          <a:xfrm>
            <a:off x="723900" y="1570612"/>
            <a:ext cx="1071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LITTLE NEED FOR UNDERSTANDING</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1400"/>
              <a:buFont typeface="Arial"/>
              <a:buChar char="•"/>
            </a:pPr>
            <a:r>
              <a:rPr lang="en-US" sz="1400">
                <a:solidFill>
                  <a:schemeClr val="dk1"/>
                </a:solidFill>
                <a:latin typeface="Quicksand"/>
                <a:ea typeface="Quicksand"/>
                <a:cs typeface="Quicksand"/>
                <a:sym typeface="Quicksand"/>
              </a:rPr>
              <a:t>Although there have been advancements in explainable and interpretable AI, deep nets are notoriously “black box” algorithms. </a:t>
            </a:r>
            <a:endParaRPr/>
          </a:p>
        </p:txBody>
      </p:sp>
      <p:pic>
        <p:nvPicPr>
          <p:cNvPr id="335" name="Google Shape;335;p32" descr="Know Thy Machine - Machine learning a black box no more!"/>
          <p:cNvPicPr preferRelativeResize="0"/>
          <p:nvPr/>
        </p:nvPicPr>
        <p:blipFill rotWithShape="1">
          <a:blip r:embed="rId3">
            <a:alphaModFix/>
          </a:blip>
          <a:srcRect/>
          <a:stretch/>
        </p:blipFill>
        <p:spPr>
          <a:xfrm>
            <a:off x="2435225" y="2560285"/>
            <a:ext cx="7321550" cy="3881078"/>
          </a:xfrm>
          <a:prstGeom prst="rect">
            <a:avLst/>
          </a:prstGeom>
          <a:noFill/>
          <a:ln>
            <a:noFill/>
          </a:ln>
          <a:effectLst>
            <a:outerShdw blurRad="292100" dist="139700" dir="2700000" algn="tl" rotWithShape="0">
              <a:srgbClr val="333333">
                <a:alpha val="64705"/>
              </a:srgbClr>
            </a:outerShdw>
          </a:effectLst>
        </p:spPr>
      </p:pic>
      <p:sp>
        <p:nvSpPr>
          <p:cNvPr id="336" name="Google Shape;336;p32"/>
          <p:cNvSpPr txBox="1"/>
          <p:nvPr/>
        </p:nvSpPr>
        <p:spPr>
          <a:xfrm>
            <a:off x="965868" y="416637"/>
            <a:ext cx="102602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When to Learn Deeply (vs. Not)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7886700"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Quicksand"/>
                <a:ea typeface="Quicksand"/>
                <a:cs typeface="Quicksand"/>
                <a:sym typeface="Quicksand"/>
              </a:rPr>
              <a:t>1. COURSE LOGISTICS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Website, schedule, grading and evaluation criteria.</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Course textbook, lecture format, etc.</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INTERESTING USE CASES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Frivolous, academic, and practically useful.</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A recent failure, and societal concerns.</a:t>
            </a:r>
            <a:endParaRPr/>
          </a:p>
          <a:p>
            <a:pPr marL="0" marR="0" lvl="0" indent="0" algn="l" rtl="0">
              <a:spcBef>
                <a:spcPts val="0"/>
              </a:spcBef>
              <a:spcAft>
                <a:spcPts val="0"/>
              </a:spcAft>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3. QUICK INTRODUCTION</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What is a neural network?</a:t>
            </a:r>
            <a:endParaRPr/>
          </a:p>
          <a:p>
            <a:pPr marL="628650" marR="0" lvl="1" indent="-171450" algn="l" rtl="0">
              <a:spcBef>
                <a:spcPts val="0"/>
              </a:spcBef>
              <a:spcAft>
                <a:spcPts val="0"/>
              </a:spcAft>
              <a:buClr>
                <a:schemeClr val="dk1"/>
              </a:buClr>
              <a:buSzPts val="1400"/>
              <a:buFont typeface="Arial"/>
              <a:buChar char="•"/>
            </a:pPr>
            <a:r>
              <a:rPr lang="en-US" sz="1400" b="0" i="0" u="none" strike="noStrike" cap="none">
                <a:solidFill>
                  <a:schemeClr val="dk1"/>
                </a:solidFill>
                <a:latin typeface="Quicksand"/>
                <a:ea typeface="Quicksand"/>
                <a:cs typeface="Quicksand"/>
                <a:sym typeface="Quicksand"/>
              </a:rPr>
              <a:t>How does it work? </a:t>
            </a:r>
            <a:endParaRPr/>
          </a:p>
        </p:txBody>
      </p:sp>
      <p:pic>
        <p:nvPicPr>
          <p:cNvPr id="104" name="Google Shape;104;p2"/>
          <p:cNvPicPr preferRelativeResize="0"/>
          <p:nvPr/>
        </p:nvPicPr>
        <p:blipFill rotWithShape="1">
          <a:blip r:embed="rId3">
            <a:alphaModFix/>
          </a:blip>
          <a:srcRect/>
          <a:stretch/>
        </p:blipFill>
        <p:spPr>
          <a:xfrm>
            <a:off x="6647447" y="2235839"/>
            <a:ext cx="3886200" cy="388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42" name="Google Shape;342;p33"/>
          <p:cNvSpPr txBox="1"/>
          <p:nvPr/>
        </p:nvSpPr>
        <p:spPr>
          <a:xfrm>
            <a:off x="2413000" y="2967335"/>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Did Deep Learning Take Off?</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descr="A Detailed Guide to Recording Video Game Footage on a PC"/>
          <p:cNvPicPr preferRelativeResize="0"/>
          <p:nvPr/>
        </p:nvPicPr>
        <p:blipFill rotWithShape="1">
          <a:blip r:embed="rId3">
            <a:alphaModFix/>
          </a:blip>
          <a:srcRect/>
          <a:stretch/>
        </p:blipFill>
        <p:spPr>
          <a:xfrm>
            <a:off x="0" y="-131190"/>
            <a:ext cx="12192000" cy="7120379"/>
          </a:xfrm>
          <a:prstGeom prst="rect">
            <a:avLst/>
          </a:prstGeom>
          <a:noFill/>
          <a:ln>
            <a:noFill/>
          </a:ln>
        </p:spPr>
      </p:pic>
      <p:sp>
        <p:nvSpPr>
          <p:cNvPr id="349" name="Google Shape;3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50" name="Google Shape;350;p34"/>
          <p:cNvSpPr txBox="1"/>
          <p:nvPr/>
        </p:nvSpPr>
        <p:spPr>
          <a:xfrm>
            <a:off x="2413000" y="5626971"/>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lt1"/>
                </a:solidFill>
                <a:latin typeface="Economica"/>
                <a:ea typeface="Economica"/>
                <a:cs typeface="Economica"/>
                <a:sym typeface="Economica"/>
              </a:rPr>
              <a:t>Video Games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356" name="Google Shape;356;p35" descr="IDC Global datasphere growth by region"/>
          <p:cNvPicPr preferRelativeResize="0"/>
          <p:nvPr/>
        </p:nvPicPr>
        <p:blipFill rotWithShape="1">
          <a:blip r:embed="rId3">
            <a:alphaModFix/>
          </a:blip>
          <a:srcRect/>
          <a:stretch/>
        </p:blipFill>
        <p:spPr>
          <a:xfrm>
            <a:off x="1464059" y="1400175"/>
            <a:ext cx="9263881" cy="4545092"/>
          </a:xfrm>
          <a:prstGeom prst="rect">
            <a:avLst/>
          </a:prstGeom>
          <a:noFill/>
          <a:ln>
            <a:noFill/>
          </a:ln>
          <a:effectLst>
            <a:outerShdw blurRad="292100" dist="139700" dir="2700000" algn="tl" rotWithShape="0">
              <a:srgbClr val="333333">
                <a:alpha val="64705"/>
              </a:srgbClr>
            </a:outerShdw>
          </a:effectLst>
        </p:spPr>
      </p:pic>
      <p:sp>
        <p:nvSpPr>
          <p:cNvPr id="357" name="Google Shape;357;p35"/>
          <p:cNvSpPr txBox="1"/>
          <p:nvPr/>
        </p:nvSpPr>
        <p:spPr>
          <a:xfrm>
            <a:off x="2412999" y="176054"/>
            <a:ext cx="7366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63" name="Google Shape;363;p36"/>
          <p:cNvSpPr txBox="1"/>
          <p:nvPr/>
        </p:nvSpPr>
        <p:spPr>
          <a:xfrm>
            <a:off x="698500" y="415057"/>
            <a:ext cx="736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Algorithmic Improvements</a:t>
            </a:r>
            <a:endParaRPr/>
          </a:p>
        </p:txBody>
      </p:sp>
      <p:pic>
        <p:nvPicPr>
          <p:cNvPr id="364" name="Google Shape;364;p36" descr="Activation Function | Introduction to Activation Function for Deep Learning"/>
          <p:cNvPicPr preferRelativeResize="0"/>
          <p:nvPr/>
        </p:nvPicPr>
        <p:blipFill rotWithShape="1">
          <a:blip r:embed="rId3">
            <a:alphaModFix/>
          </a:blip>
          <a:srcRect/>
          <a:stretch/>
        </p:blipFill>
        <p:spPr>
          <a:xfrm>
            <a:off x="8172600" y="3429000"/>
            <a:ext cx="3289300" cy="2463800"/>
          </a:xfrm>
          <a:prstGeom prst="rect">
            <a:avLst/>
          </a:prstGeom>
          <a:noFill/>
          <a:ln>
            <a:noFill/>
          </a:ln>
        </p:spPr>
      </p:pic>
      <p:pic>
        <p:nvPicPr>
          <p:cNvPr id="365" name="Google Shape;365;p36" descr="ECMWF Ensemble Prediction System."/>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92192" y="2252107"/>
            <a:ext cx="7054417" cy="3077959"/>
          </a:xfrm>
          <a:prstGeom prst="rect">
            <a:avLst/>
          </a:prstGeom>
          <a:noFill/>
          <a:ln>
            <a:noFill/>
          </a:ln>
        </p:spPr>
      </p:pic>
      <p:pic>
        <p:nvPicPr>
          <p:cNvPr id="366" name="Google Shape;366;p36"/>
          <p:cNvPicPr preferRelativeResize="0"/>
          <p:nvPr/>
        </p:nvPicPr>
        <p:blipFill rotWithShape="1">
          <a:blip r:embed="rId5">
            <a:alphaModFix/>
          </a:blip>
          <a:srcRect/>
          <a:stretch/>
        </p:blipFill>
        <p:spPr>
          <a:xfrm>
            <a:off x="7819410" y="340181"/>
            <a:ext cx="3190136" cy="246978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p:nvPr/>
        </p:nvSpPr>
        <p:spPr>
          <a:xfrm>
            <a:off x="3151935" y="2522567"/>
            <a:ext cx="565521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Questions?</a:t>
            </a:r>
            <a:endParaRPr/>
          </a:p>
        </p:txBody>
      </p:sp>
      <p:sp>
        <p:nvSpPr>
          <p:cNvPr id="372" name="Google Shape;3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17D82616-E7E4-5EA4-98E0-BEEED2468009}"/>
            </a:ext>
          </a:extLst>
        </p:cNvPr>
        <p:cNvGrpSpPr/>
        <p:nvPr/>
      </p:nvGrpSpPr>
      <p:grpSpPr>
        <a:xfrm>
          <a:off x="0" y="0"/>
          <a:ext cx="0" cy="0"/>
          <a:chOff x="0" y="0"/>
          <a:chExt cx="0" cy="0"/>
        </a:xfrm>
      </p:grpSpPr>
      <p:sp>
        <p:nvSpPr>
          <p:cNvPr id="126" name="Google Shape;126;p4">
            <a:extLst>
              <a:ext uri="{FF2B5EF4-FFF2-40B4-BE49-F238E27FC236}">
                <a16:creationId xmlns:a16="http://schemas.microsoft.com/office/drawing/2014/main" id="{A765DE0E-7B5B-0092-8168-5747FE6681A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7" name="Google Shape;127;p4">
            <a:extLst>
              <a:ext uri="{FF2B5EF4-FFF2-40B4-BE49-F238E27FC236}">
                <a16:creationId xmlns:a16="http://schemas.microsoft.com/office/drawing/2014/main" id="{33B82E9C-30C0-74A8-6ABB-7CCBB127AD99}"/>
              </a:ext>
            </a:extLst>
          </p:cNvPr>
          <p:cNvSpPr txBox="1"/>
          <p:nvPr/>
        </p:nvSpPr>
        <p:spPr>
          <a:xfrm>
            <a:off x="5486957" y="1868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Some Research</a:t>
            </a:r>
            <a:endParaRPr dirty="0"/>
          </a:p>
        </p:txBody>
      </p:sp>
      <p:pic>
        <p:nvPicPr>
          <p:cNvPr id="6" name="Picture 5">
            <a:extLst>
              <a:ext uri="{FF2B5EF4-FFF2-40B4-BE49-F238E27FC236}">
                <a16:creationId xmlns:a16="http://schemas.microsoft.com/office/drawing/2014/main" id="{6B1C5DB4-4C1A-B33F-C90F-94860AE9E6EE}"/>
              </a:ext>
            </a:extLst>
          </p:cNvPr>
          <p:cNvPicPr>
            <a:picLocks noChangeAspect="1"/>
          </p:cNvPicPr>
          <p:nvPr/>
        </p:nvPicPr>
        <p:blipFill>
          <a:blip r:embed="rId3"/>
          <a:stretch>
            <a:fillRect/>
          </a:stretch>
        </p:blipFill>
        <p:spPr>
          <a:xfrm>
            <a:off x="5574185" y="1646202"/>
            <a:ext cx="6286500" cy="4038600"/>
          </a:xfrm>
          <a:prstGeom prst="rect">
            <a:avLst/>
          </a:prstGeom>
        </p:spPr>
      </p:pic>
      <p:pic>
        <p:nvPicPr>
          <p:cNvPr id="3" name="Picture 2">
            <a:extLst>
              <a:ext uri="{FF2B5EF4-FFF2-40B4-BE49-F238E27FC236}">
                <a16:creationId xmlns:a16="http://schemas.microsoft.com/office/drawing/2014/main" id="{D2E41C5F-ECB3-0697-697A-09ED597CC5BC}"/>
              </a:ext>
            </a:extLst>
          </p:cNvPr>
          <p:cNvPicPr>
            <a:picLocks noChangeAspect="1"/>
          </p:cNvPicPr>
          <p:nvPr/>
        </p:nvPicPr>
        <p:blipFill>
          <a:blip r:embed="rId4"/>
          <a:stretch>
            <a:fillRect/>
          </a:stretch>
        </p:blipFill>
        <p:spPr>
          <a:xfrm>
            <a:off x="476071" y="285008"/>
            <a:ext cx="4414003" cy="5907974"/>
          </a:xfrm>
          <a:prstGeom prst="rect">
            <a:avLst/>
          </a:prstGeom>
        </p:spPr>
      </p:pic>
    </p:spTree>
    <p:extLst>
      <p:ext uri="{BB962C8B-B14F-4D97-AF65-F5344CB8AC3E}">
        <p14:creationId xmlns:p14="http://schemas.microsoft.com/office/powerpoint/2010/main" val="3994382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p:nvPr/>
        </p:nvSpPr>
        <p:spPr>
          <a:xfrm>
            <a:off x="2865521" y="420684"/>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chemeClr val="dk1"/>
                </a:solidFill>
                <a:latin typeface="Economica"/>
                <a:ea typeface="Economica"/>
                <a:cs typeface="Economica"/>
                <a:sym typeface="Economica"/>
              </a:rPr>
              <a:t>Grading &amp; Evaluation</a:t>
            </a:r>
            <a:endParaRPr dirty="0"/>
          </a:p>
        </p:txBody>
      </p:sp>
      <p:sp>
        <p:nvSpPr>
          <p:cNvPr id="3" name="Rectangle 2">
            <a:extLst>
              <a:ext uri="{FF2B5EF4-FFF2-40B4-BE49-F238E27FC236}">
                <a16:creationId xmlns:a16="http://schemas.microsoft.com/office/drawing/2014/main" id="{3ACA6FD6-5EA2-9C19-6CA1-1A45C76ABC2F}"/>
              </a:ext>
            </a:extLst>
          </p:cNvPr>
          <p:cNvSpPr/>
          <p:nvPr/>
        </p:nvSpPr>
        <p:spPr>
          <a:xfrm>
            <a:off x="1186543" y="1779813"/>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4" name="Rectangle 3">
            <a:extLst>
              <a:ext uri="{FF2B5EF4-FFF2-40B4-BE49-F238E27FC236}">
                <a16:creationId xmlns:a16="http://schemas.microsoft.com/office/drawing/2014/main" id="{71B2D83B-A1B3-167F-BCC4-D3A2DBE5BBC4}"/>
              </a:ext>
            </a:extLst>
          </p:cNvPr>
          <p:cNvSpPr/>
          <p:nvPr/>
        </p:nvSpPr>
        <p:spPr>
          <a:xfrm>
            <a:off x="1148443" y="3592285"/>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5" name="Rectangle 4">
            <a:extLst>
              <a:ext uri="{FF2B5EF4-FFF2-40B4-BE49-F238E27FC236}">
                <a16:creationId xmlns:a16="http://schemas.microsoft.com/office/drawing/2014/main" id="{C7AC8371-DB23-9A67-6E97-18DC9CDA4A3B}"/>
              </a:ext>
            </a:extLst>
          </p:cNvPr>
          <p:cNvSpPr/>
          <p:nvPr/>
        </p:nvSpPr>
        <p:spPr>
          <a:xfrm>
            <a:off x="1148442" y="4909457"/>
            <a:ext cx="1317171" cy="1153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pic>
        <p:nvPicPr>
          <p:cNvPr id="13" name="Picture 12">
            <a:extLst>
              <a:ext uri="{FF2B5EF4-FFF2-40B4-BE49-F238E27FC236}">
                <a16:creationId xmlns:a16="http://schemas.microsoft.com/office/drawing/2014/main" id="{35D04DC1-3839-EE2E-D715-1620A45A03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5736" y="1522144"/>
            <a:ext cx="5908964" cy="2496929"/>
          </a:xfrm>
          <a:prstGeom prst="rect">
            <a:avLst/>
          </a:prstGeom>
        </p:spPr>
      </p:pic>
      <p:cxnSp>
        <p:nvCxnSpPr>
          <p:cNvPr id="15" name="Straight Arrow Connector 14">
            <a:extLst>
              <a:ext uri="{FF2B5EF4-FFF2-40B4-BE49-F238E27FC236}">
                <a16:creationId xmlns:a16="http://schemas.microsoft.com/office/drawing/2014/main" id="{79D2714D-BDF2-FA5B-AABD-4FA2F2A7F415}"/>
              </a:ext>
            </a:extLst>
          </p:cNvPr>
          <p:cNvCxnSpPr/>
          <p:nvPr/>
        </p:nvCxnSpPr>
        <p:spPr>
          <a:xfrm>
            <a:off x="2731325" y="2356756"/>
            <a:ext cx="12944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A2DD2D0-2B5C-A059-B1D5-5103834C19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4437" y="5047794"/>
            <a:ext cx="5908965" cy="1549462"/>
          </a:xfrm>
          <a:prstGeom prst="rect">
            <a:avLst/>
          </a:prstGeom>
        </p:spPr>
      </p:pic>
      <p:pic>
        <p:nvPicPr>
          <p:cNvPr id="17" name="Picture 16">
            <a:extLst>
              <a:ext uri="{FF2B5EF4-FFF2-40B4-BE49-F238E27FC236}">
                <a16:creationId xmlns:a16="http://schemas.microsoft.com/office/drawing/2014/main" id="{085ADF26-D3FB-8298-ACAC-645129A7C5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76201" y="4283609"/>
            <a:ext cx="5507186" cy="764185"/>
          </a:xfrm>
          <a:prstGeom prst="rect">
            <a:avLst/>
          </a:prstGeom>
        </p:spPr>
      </p:pic>
      <p:cxnSp>
        <p:nvCxnSpPr>
          <p:cNvPr id="18" name="Straight Arrow Connector 17">
            <a:extLst>
              <a:ext uri="{FF2B5EF4-FFF2-40B4-BE49-F238E27FC236}">
                <a16:creationId xmlns:a16="http://schemas.microsoft.com/office/drawing/2014/main" id="{7A3B6E05-FE46-CE43-2DD7-13A7618939DA}"/>
              </a:ext>
            </a:extLst>
          </p:cNvPr>
          <p:cNvCxnSpPr>
            <a:cxnSpLocks/>
          </p:cNvCxnSpPr>
          <p:nvPr/>
        </p:nvCxnSpPr>
        <p:spPr>
          <a:xfrm>
            <a:off x="2622468" y="4172690"/>
            <a:ext cx="1621969" cy="1171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1D97F7-B964-2E5F-3479-596BC2395F36}"/>
              </a:ext>
            </a:extLst>
          </p:cNvPr>
          <p:cNvCxnSpPr>
            <a:cxnSpLocks/>
          </p:cNvCxnSpPr>
          <p:nvPr/>
        </p:nvCxnSpPr>
        <p:spPr>
          <a:xfrm>
            <a:off x="2633849" y="5490912"/>
            <a:ext cx="1610588" cy="61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Course Textbook</a:t>
            </a:r>
            <a:endParaRPr/>
          </a:p>
        </p:txBody>
      </p:sp>
      <p:sp>
        <p:nvSpPr>
          <p:cNvPr id="158" name="Google Shape;158;p7"/>
          <p:cNvSpPr txBox="1"/>
          <p:nvPr/>
        </p:nvSpPr>
        <p:spPr>
          <a:xfrm>
            <a:off x="3047143" y="5070733"/>
            <a:ext cx="6097712" cy="923289"/>
          </a:xfrm>
          <a:prstGeom prst="rect">
            <a:avLst/>
          </a:prstGeom>
          <a:noFill/>
          <a:ln>
            <a:noFill/>
          </a:ln>
        </p:spPr>
        <p:txBody>
          <a:bodyPr spcFirstLastPara="1" wrap="square" lIns="91425" tIns="45700" rIns="91425" bIns="45700" anchor="t" anchorCtr="0">
            <a:spAutoFit/>
          </a:bodyPr>
          <a:lstStyle/>
          <a:p>
            <a:pPr lvl="0"/>
            <a:r>
              <a:rPr lang="en-US" sz="1800" dirty="0">
                <a:solidFill>
                  <a:srgbClr val="212121"/>
                </a:solidFill>
                <a:latin typeface="Garamond"/>
                <a:ea typeface="Garamond"/>
                <a:cs typeface="Garamond"/>
                <a:sym typeface="Garamond"/>
              </a:rPr>
              <a:t>Chollet, </a:t>
            </a:r>
            <a:r>
              <a:rPr lang="en-US" sz="1800" dirty="0" err="1">
                <a:solidFill>
                  <a:srgbClr val="212121"/>
                </a:solidFill>
                <a:latin typeface="Garamond"/>
                <a:ea typeface="Garamond"/>
                <a:cs typeface="Garamond"/>
                <a:sym typeface="Garamond"/>
              </a:rPr>
              <a:t>François</a:t>
            </a:r>
            <a:r>
              <a:rPr lang="en-US" sz="1800" dirty="0">
                <a:solidFill>
                  <a:srgbClr val="212121"/>
                </a:solidFill>
                <a:latin typeface="Garamond"/>
                <a:ea typeface="Garamond"/>
                <a:cs typeface="Garamond"/>
                <a:sym typeface="Garamond"/>
              </a:rPr>
              <a:t>. (2025). </a:t>
            </a:r>
            <a:r>
              <a:rPr lang="en-US" sz="1800" i="1" dirty="0">
                <a:solidFill>
                  <a:srgbClr val="212121"/>
                </a:solidFill>
                <a:latin typeface="Garamond"/>
                <a:ea typeface="Garamond"/>
                <a:cs typeface="Garamond"/>
                <a:sym typeface="Garamond"/>
              </a:rPr>
              <a:t>Deep Learning with Python (3</a:t>
            </a:r>
            <a:r>
              <a:rPr lang="en-US" sz="1800" i="1" baseline="30000" dirty="0">
                <a:solidFill>
                  <a:srgbClr val="212121"/>
                </a:solidFill>
                <a:latin typeface="Garamond"/>
                <a:ea typeface="Garamond"/>
                <a:cs typeface="Garamond"/>
                <a:sym typeface="Garamond"/>
              </a:rPr>
              <a:t>rd</a:t>
            </a:r>
            <a:r>
              <a:rPr lang="en-US" sz="1800" i="1" dirty="0">
                <a:solidFill>
                  <a:srgbClr val="212121"/>
                </a:solidFill>
                <a:latin typeface="Garamond"/>
                <a:ea typeface="Garamond"/>
                <a:cs typeface="Garamond"/>
                <a:sym typeface="Garamond"/>
              </a:rPr>
              <a:t> Edition)</a:t>
            </a:r>
            <a:r>
              <a:rPr lang="en-US" sz="1800" dirty="0">
                <a:solidFill>
                  <a:srgbClr val="212121"/>
                </a:solidFill>
                <a:latin typeface="Garamond"/>
                <a:ea typeface="Garamond"/>
                <a:cs typeface="Garamond"/>
                <a:sym typeface="Garamond"/>
              </a:rPr>
              <a:t>. Manning Publications Co. </a:t>
            </a:r>
            <a:r>
              <a:rPr lang="en-US" sz="1800" b="1" dirty="0">
                <a:solidFill>
                  <a:schemeClr val="dk1"/>
                </a:solidFill>
                <a:latin typeface="Garamond"/>
                <a:ea typeface="Garamond"/>
                <a:cs typeface="Garamond"/>
                <a:sym typeface="Garamond"/>
              </a:rPr>
              <a:t>ISBN-13: </a:t>
            </a:r>
            <a:r>
              <a:rPr lang="en-US" sz="1800" b="1" dirty="0">
                <a:latin typeface="Garamond" panose="02020404030301010803" pitchFamily="18" charset="0"/>
              </a:rPr>
              <a:t>978-1633436589</a:t>
            </a:r>
            <a:r>
              <a:rPr lang="en-US" sz="1800" b="1" dirty="0">
                <a:solidFill>
                  <a:schemeClr val="dk1"/>
                </a:solidFill>
                <a:latin typeface="Garamond" panose="02020404030301010803" pitchFamily="18" charset="0"/>
                <a:ea typeface="Garamond"/>
                <a:cs typeface="Garamond"/>
                <a:sym typeface="Garamond"/>
              </a:rPr>
              <a:t>.</a:t>
            </a:r>
            <a:r>
              <a:rPr lang="en-US" sz="1800" b="1" dirty="0">
                <a:solidFill>
                  <a:schemeClr val="dk1"/>
                </a:solidFill>
                <a:latin typeface="Garamond"/>
                <a:ea typeface="Garamond"/>
                <a:cs typeface="Garamond"/>
                <a:sym typeface="Garamond"/>
              </a:rPr>
              <a:t> </a:t>
            </a:r>
            <a:r>
              <a:rPr lang="en-US" sz="1800" dirty="0">
                <a:solidFill>
                  <a:srgbClr val="0000FF"/>
                </a:solidFill>
                <a:latin typeface="Garamond"/>
                <a:ea typeface="Garamond"/>
                <a:cs typeface="Garamond"/>
                <a:sym typeface="Garamond"/>
                <a:hlinkClick r:id="rId3"/>
              </a:rPr>
              <a:t>https://deeplearningwithpython.io</a:t>
            </a:r>
            <a:endParaRPr sz="1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A5C1151-64A1-2E9D-5A6E-692A3379D6F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78933" y="1739719"/>
            <a:ext cx="2434132" cy="30243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Required Software</a:t>
            </a:r>
            <a:endParaRPr/>
          </a:p>
        </p:txBody>
      </p:sp>
      <p:sp>
        <p:nvSpPr>
          <p:cNvPr id="165" name="Google Shape;165;p8"/>
          <p:cNvSpPr txBox="1"/>
          <p:nvPr/>
        </p:nvSpPr>
        <p:spPr>
          <a:xfrm>
            <a:off x="766295" y="1858789"/>
            <a:ext cx="10919024" cy="58473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600"/>
              <a:buFont typeface="Arial"/>
              <a:buChar char="•"/>
            </a:pPr>
            <a:r>
              <a:rPr lang="en-US" sz="1600" dirty="0">
                <a:solidFill>
                  <a:schemeClr val="dk1"/>
                </a:solidFill>
                <a:latin typeface="Quicksand"/>
                <a:ea typeface="Quicksand"/>
                <a:cs typeface="Quicksand"/>
                <a:sym typeface="Quicksand"/>
              </a:rPr>
              <a:t>You can access Google </a:t>
            </a:r>
            <a:r>
              <a:rPr lang="en-US" sz="1600" dirty="0" err="1">
                <a:solidFill>
                  <a:schemeClr val="dk1"/>
                </a:solidFill>
                <a:latin typeface="Quicksand"/>
                <a:ea typeface="Quicksand"/>
                <a:cs typeface="Quicksand"/>
                <a:sym typeface="Quicksand"/>
              </a:rPr>
              <a:t>Colab</a:t>
            </a:r>
            <a:r>
              <a:rPr lang="en-US" sz="1600" dirty="0">
                <a:solidFill>
                  <a:schemeClr val="dk1"/>
                </a:solidFill>
                <a:latin typeface="Quicksand"/>
                <a:ea typeface="Quicksand"/>
                <a:cs typeface="Quicksand"/>
                <a:sym typeface="Quicksand"/>
              </a:rPr>
              <a:t> at </a:t>
            </a:r>
            <a:r>
              <a:rPr lang="en-US" sz="1600" u="sng" dirty="0">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https://colab.research.google.com</a:t>
            </a:r>
            <a:r>
              <a:rPr lang="en-US" sz="1600" dirty="0">
                <a:solidFill>
                  <a:schemeClr val="dk1"/>
                </a:solidFill>
                <a:latin typeface="Quicksand"/>
                <a:ea typeface="Quicksand"/>
                <a:cs typeface="Quicksand"/>
                <a:sym typeface="Quicksand"/>
              </a:rPr>
              <a:t>. You will want to use your NYU Google account credentials!</a:t>
            </a:r>
            <a:endParaRPr dirty="0"/>
          </a:p>
        </p:txBody>
      </p:sp>
      <p:pic>
        <p:nvPicPr>
          <p:cNvPr id="168" name="Google Shape;168;p8" descr="keras tensorflow python - Cheap Online Shopping -"/>
          <p:cNvPicPr preferRelativeResize="0"/>
          <p:nvPr/>
        </p:nvPicPr>
        <p:blipFill rotWithShape="1">
          <a:blip r:embed="rId4">
            <a:alphaModFix/>
          </a:blip>
          <a:srcRect/>
          <a:stretch/>
        </p:blipFill>
        <p:spPr>
          <a:xfrm>
            <a:off x="8262872" y="2594204"/>
            <a:ext cx="2656440" cy="1992330"/>
          </a:xfrm>
          <a:prstGeom prst="rect">
            <a:avLst/>
          </a:prstGeom>
          <a:noFill/>
          <a:ln>
            <a:noFill/>
          </a:ln>
        </p:spPr>
      </p:pic>
      <p:pic>
        <p:nvPicPr>
          <p:cNvPr id="169" name="Google Shape;169;p8" descr="Welcome to PyTorch Tutorials — PyTorch Tutorials 1.10.1+cu102 documentation"/>
          <p:cNvPicPr preferRelativeResize="0"/>
          <p:nvPr/>
        </p:nvPicPr>
        <p:blipFill rotWithShape="1">
          <a:blip r:embed="rId5">
            <a:alphaModFix/>
          </a:blip>
          <a:srcRect/>
          <a:stretch/>
        </p:blipFill>
        <p:spPr>
          <a:xfrm>
            <a:off x="8120227" y="5199039"/>
            <a:ext cx="3410263" cy="923330"/>
          </a:xfrm>
          <a:prstGeom prst="rect">
            <a:avLst/>
          </a:prstGeom>
          <a:noFill/>
          <a:ln>
            <a:noFill/>
          </a:ln>
        </p:spPr>
      </p:pic>
      <p:cxnSp>
        <p:nvCxnSpPr>
          <p:cNvPr id="170" name="Google Shape;170;p8"/>
          <p:cNvCxnSpPr/>
          <p:nvPr/>
        </p:nvCxnSpPr>
        <p:spPr>
          <a:xfrm>
            <a:off x="8507002" y="5199039"/>
            <a:ext cx="2730827" cy="923330"/>
          </a:xfrm>
          <a:prstGeom prst="straightConnector1">
            <a:avLst/>
          </a:prstGeom>
          <a:noFill/>
          <a:ln w="38100" cap="flat" cmpd="sng">
            <a:solidFill>
              <a:srgbClr val="FF0000"/>
            </a:solidFill>
            <a:prstDash val="solid"/>
            <a:miter lim="800000"/>
            <a:headEnd type="none" w="sm" len="sm"/>
            <a:tailEnd type="none" w="sm" len="sm"/>
          </a:ln>
        </p:spPr>
      </p:cxnSp>
      <p:cxnSp>
        <p:nvCxnSpPr>
          <p:cNvPr id="171" name="Google Shape;171;p8"/>
          <p:cNvCxnSpPr/>
          <p:nvPr/>
        </p:nvCxnSpPr>
        <p:spPr>
          <a:xfrm rot="10800000" flipH="1">
            <a:off x="8507001" y="5199039"/>
            <a:ext cx="2589089" cy="923330"/>
          </a:xfrm>
          <a:prstGeom prst="straightConnector1">
            <a:avLst/>
          </a:prstGeom>
          <a:noFill/>
          <a:ln w="38100" cap="flat" cmpd="sng">
            <a:solidFill>
              <a:srgbClr val="FF0000"/>
            </a:solidFill>
            <a:prstDash val="solid"/>
            <a:miter lim="800000"/>
            <a:headEnd type="none" w="sm" len="sm"/>
            <a:tailEnd type="none" w="sm" len="sm"/>
          </a:ln>
        </p:spPr>
      </p:cxnSp>
      <p:pic>
        <p:nvPicPr>
          <p:cNvPr id="2" name="Picture 1">
            <a:extLst>
              <a:ext uri="{FF2B5EF4-FFF2-40B4-BE49-F238E27FC236}">
                <a16:creationId xmlns:a16="http://schemas.microsoft.com/office/drawing/2014/main" id="{2284704E-0EC5-8B70-5B1F-A2913E51FA5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1368" y="2774889"/>
            <a:ext cx="6840812" cy="327917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Why Keras?</a:t>
            </a:r>
            <a:endParaRPr/>
          </a:p>
        </p:txBody>
      </p:sp>
      <p:pic>
        <p:nvPicPr>
          <p:cNvPr id="2" name="Picture 1">
            <a:extLst>
              <a:ext uri="{FF2B5EF4-FFF2-40B4-BE49-F238E27FC236}">
                <a16:creationId xmlns:a16="http://schemas.microsoft.com/office/drawing/2014/main" id="{851A44D5-518E-BE5A-85DE-9739F2720B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55714" y="1435728"/>
            <a:ext cx="8480572" cy="473849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p:nvPr/>
        </p:nvSpPr>
        <p:spPr>
          <a:xfrm>
            <a:off x="2865520" y="330391"/>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Google Colab</a:t>
            </a:r>
            <a:endParaRPr sz="5400">
              <a:solidFill>
                <a:schemeClr val="dk1"/>
              </a:solidFill>
              <a:latin typeface="Economica"/>
              <a:ea typeface="Economica"/>
              <a:cs typeface="Economica"/>
              <a:sym typeface="Economica"/>
            </a:endParaRPr>
          </a:p>
        </p:txBody>
      </p:sp>
      <p:pic>
        <p:nvPicPr>
          <p:cNvPr id="2" name="Picture 1">
            <a:extLst>
              <a:ext uri="{FF2B5EF4-FFF2-40B4-BE49-F238E27FC236}">
                <a16:creationId xmlns:a16="http://schemas.microsoft.com/office/drawing/2014/main" id="{D58FA7E9-469A-3CE9-BB67-0D91BD4CF4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5773" y="1431260"/>
            <a:ext cx="9400454" cy="464890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736</Words>
  <Application>Microsoft Macintosh PowerPoint</Application>
  <PresentationFormat>Widescreen</PresentationFormat>
  <Paragraphs>104</Paragraphs>
  <Slides>34</Slides>
  <Notes>33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Economica</vt:lpstr>
      <vt:lpstr>Calibri</vt:lpstr>
      <vt:lpstr>Instagram Sans</vt:lpstr>
      <vt:lpstr>Quicksand</vt:lpstr>
      <vt:lpstr>Garamond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Gordon</cp:lastModifiedBy>
  <cp:revision>18</cp:revision>
  <dcterms:created xsi:type="dcterms:W3CDTF">2019-12-28T13:51:56Z</dcterms:created>
  <dcterms:modified xsi:type="dcterms:W3CDTF">2026-02-18T22:28:30Z</dcterms:modified>
</cp:coreProperties>
</file>